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Google Sans" panose="020B0604020202020204" charset="0"/>
      <p:regular r:id="rId8"/>
      <p:bold r:id="rId9"/>
      <p:italic r:id="rId10"/>
      <p:boldItalic r:id="rId11"/>
    </p:embeddedFont>
    <p:embeddedFont>
      <p:font typeface="Google Sans SemiBold" panose="020B0604020202020204" charset="0"/>
      <p:regular r:id="rId12"/>
      <p:bold r:id="rId13"/>
      <p:italic r:id="rId14"/>
      <p:boldItalic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T Sans Narrow" panose="020B0506020203020204" pitchFamily="34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Work Sans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2082" y="4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26" Type="http://schemas.openxmlformats.org/officeDocument/2006/relationships/font" Target="fonts/font23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font" Target="fonts/font2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29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font" Target="fonts/font21.fntdata"/><Relationship Id="rId32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font" Target="fonts/font20.fntdata"/><Relationship Id="rId28" Type="http://schemas.openxmlformats.org/officeDocument/2006/relationships/font" Target="fonts/font25.fntdata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31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font" Target="fonts/font19.fntdata"/><Relationship Id="rId27" Type="http://schemas.openxmlformats.org/officeDocument/2006/relationships/font" Target="fonts/font24.fntdata"/><Relationship Id="rId30" Type="http://schemas.openxmlformats.org/officeDocument/2006/relationships/presProps" Target="presProps.xml"/><Relationship Id="rId8" Type="http://schemas.openxmlformats.org/officeDocument/2006/relationships/font" Target="fonts/font5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512140ae02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512140ae02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>
            <a:stCxn id="67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" name="Google Shape;68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3" name="Google Shape;83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7" name="Google Shape;87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8" name="Google Shape;8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1" name="Google Shape;91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2" name="Google Shape;92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1" name="Google Shape;101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2" name="Google Shape;102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INSIGHTS/NEXT STEPS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6" name="Google Shape;106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7" name="Google Shape;10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Google Shape;112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" name="Google Shape;113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4" name="Google Shape;114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6" name="Google Shape;116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0" name="Google Shape;120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5" name="Google Shape;125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129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0" name="Google Shape;130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5" name="Google Shape;135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0" name="Google Shape;150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5" name="Google Shape;155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6" name="Google Shape;156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1" name="Google Shape;16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5" name="Google Shape;165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7" name="Google Shape;167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8" name="Google Shape;168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9" name="Google Shape;169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0" name="Google Shape;170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1" name="Google Shape;171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5" name="Google Shape;175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7" name="Google Shape;177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1" name="Google Shape;181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2" name="Google Shape;182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following question:</a:t>
            </a:r>
            <a:endParaRPr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00" y="67050"/>
            <a:ext cx="77724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Google Sans"/>
                <a:ea typeface="Google Sans"/>
                <a:cs typeface="Google Sans"/>
                <a:sym typeface="Google Sans"/>
              </a:rPr>
              <a:t>Salifort Motors</a:t>
            </a:r>
            <a:endParaRPr sz="25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Employee Retention Project 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3" name="Google Shape;193;p8"/>
          <p:cNvPicPr preferRelativeResize="0"/>
          <p:nvPr/>
        </p:nvPicPr>
        <p:blipFill rotWithShape="1">
          <a:blip r:embed="rId3">
            <a:alphaModFix/>
          </a:blip>
          <a:srcRect l="2235" r="2244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8"/>
          <p:cNvSpPr txBox="1"/>
          <p:nvPr/>
        </p:nvSpPr>
        <p:spPr>
          <a:xfrm>
            <a:off x="3257550" y="3522700"/>
            <a:ext cx="4314000" cy="56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-ID" sz="1000" b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</a:t>
            </a:r>
            <a:r>
              <a:rPr lang="en-ID" sz="1000" b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above shows the most relevant variables in decision tree model: </a:t>
            </a:r>
            <a:r>
              <a:rPr lang="en-ID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`</a:t>
            </a:r>
            <a:r>
              <a:rPr lang="en-ID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satisfaction_level</a:t>
            </a:r>
            <a:r>
              <a:rPr lang="en-ID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`, `</a:t>
            </a:r>
            <a:r>
              <a:rPr lang="en-ID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last_evaluation</a:t>
            </a:r>
            <a:r>
              <a:rPr lang="en-ID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`,` </a:t>
            </a:r>
            <a:r>
              <a:rPr lang="en-ID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number_project</a:t>
            </a:r>
            <a:r>
              <a:rPr lang="en-ID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`, `tenure`, and `</a:t>
            </a:r>
            <a:r>
              <a:rPr lang="en-ID" sz="1000" b="1" i="1" dirty="0" err="1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average_monthly_hours</a:t>
            </a:r>
            <a:r>
              <a:rPr lang="en-ID" sz="1000" b="1" i="1" dirty="0">
                <a:solidFill>
                  <a:schemeClr val="dk1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`</a:t>
            </a:r>
            <a:endParaRPr lang="en-ID" sz="1000" b="1" i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8"/>
          <p:cNvSpPr txBox="1"/>
          <p:nvPr/>
        </p:nvSpPr>
        <p:spPr>
          <a:xfrm>
            <a:off x="3257550" y="6736949"/>
            <a:ext cx="4000500" cy="647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000" b="1" dirty="0" err="1">
                <a:latin typeface="Google Sans"/>
                <a:ea typeface="Google Sans"/>
                <a:cs typeface="Google Sans"/>
                <a:sym typeface="Google Sans"/>
              </a:rPr>
              <a:t>Barplot</a:t>
            </a:r>
            <a:r>
              <a:rPr lang="en-ID" sz="1000" b="1" dirty="0">
                <a:latin typeface="Google Sans"/>
                <a:ea typeface="Google Sans"/>
                <a:cs typeface="Google Sans"/>
                <a:sym typeface="Google Sans"/>
              </a:rPr>
              <a:t> above shows the most relevant variables in random forest model: `</a:t>
            </a:r>
            <a:r>
              <a:rPr lang="en-ID" sz="1000" b="1" dirty="0" err="1">
                <a:latin typeface="Google Sans"/>
                <a:ea typeface="Google Sans"/>
                <a:cs typeface="Google Sans"/>
                <a:sym typeface="Google Sans"/>
              </a:rPr>
              <a:t>satisfaction_level</a:t>
            </a:r>
            <a:r>
              <a:rPr lang="en-ID" sz="1000" b="1" dirty="0">
                <a:latin typeface="Google Sans"/>
                <a:ea typeface="Google Sans"/>
                <a:cs typeface="Google Sans"/>
                <a:sym typeface="Google Sans"/>
              </a:rPr>
              <a:t>`, `</a:t>
            </a:r>
            <a:r>
              <a:rPr lang="en-ID" sz="1000" b="1" dirty="0" err="1">
                <a:latin typeface="Google Sans"/>
                <a:ea typeface="Google Sans"/>
                <a:cs typeface="Google Sans"/>
                <a:sym typeface="Google Sans"/>
              </a:rPr>
              <a:t>number_project</a:t>
            </a:r>
            <a:r>
              <a:rPr lang="en-ID" sz="1000" b="1" dirty="0">
                <a:latin typeface="Google Sans"/>
                <a:ea typeface="Google Sans"/>
                <a:cs typeface="Google Sans"/>
                <a:sym typeface="Google Sans"/>
              </a:rPr>
              <a:t>`, `</a:t>
            </a:r>
            <a:r>
              <a:rPr lang="en-ID" sz="1000" b="1" dirty="0" err="1">
                <a:latin typeface="Google Sans"/>
                <a:ea typeface="Google Sans"/>
                <a:cs typeface="Google Sans"/>
                <a:sym typeface="Google Sans"/>
              </a:rPr>
              <a:t>last_evaluation</a:t>
            </a:r>
            <a:r>
              <a:rPr lang="en-ID" sz="1000" b="1" dirty="0">
                <a:latin typeface="Google Sans"/>
                <a:ea typeface="Google Sans"/>
                <a:cs typeface="Google Sans"/>
                <a:sym typeface="Google Sans"/>
              </a:rPr>
              <a:t>`, `tenure`, and `</a:t>
            </a:r>
            <a:r>
              <a:rPr lang="en-ID" sz="1000" b="1" dirty="0" err="1">
                <a:latin typeface="Google Sans"/>
                <a:ea typeface="Google Sans"/>
                <a:cs typeface="Google Sans"/>
                <a:sym typeface="Google Sans"/>
              </a:rPr>
              <a:t>average_monthly_hours</a:t>
            </a:r>
            <a:r>
              <a:rPr lang="en-ID" sz="1000" b="1" dirty="0">
                <a:latin typeface="Google Sans"/>
                <a:ea typeface="Google Sans"/>
                <a:cs typeface="Google Sans"/>
                <a:sym typeface="Google Sans"/>
              </a:rPr>
              <a:t>`.</a:t>
            </a:r>
            <a:endParaRPr lang="en-ID" sz="1000" b="1" i="1" dirty="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100575" y="3295650"/>
            <a:ext cx="28833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we build a tree-based machine learning model.</a:t>
            </a: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 dirty="0">
              <a:solidFill>
                <a:schemeClr val="accent2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100575" y="7770725"/>
            <a:ext cx="7058100" cy="1624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-ID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Don't wait for annual reviews. Implement lightweight, quarterly "pulse surveys" to get a real-time, predictive measure of company-wide satisfaction.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-ID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Create workload alerts. Managers should be notified when an employee is assigned 5+ projects or logs over 280 hours, as these are top burnout indicators. 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-ID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"sweet spot" for retention is 3-4 projects.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Google Sans"/>
              <a:buChar char="●"/>
            </a:pPr>
            <a:r>
              <a:rPr lang="en-ID" sz="1100" dirty="0">
                <a:solidFill>
                  <a:schemeClr val="accent2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Proactively engage with employees in the 4-6 year "burnout window." This is the critical time to discuss career growth, promotions, or new assignments to keep them engaged.</a:t>
            </a:r>
            <a:endParaRPr lang="en-ID" sz="1100" b="1" dirty="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E425CF3F-AAE6-47C0-AB68-C1593F63B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2954" y="4365512"/>
            <a:ext cx="4205045" cy="233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259</Words>
  <Application>Microsoft Office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Work Sans</vt:lpstr>
      <vt:lpstr>Google Sans SemiBold</vt:lpstr>
      <vt:lpstr>PT Sans Narrow</vt:lpstr>
      <vt:lpstr>Calibri</vt:lpstr>
      <vt:lpstr>Lato</vt:lpstr>
      <vt:lpstr>Google Sans</vt:lpstr>
      <vt:lpstr>Roboto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Reygen Win</cp:lastModifiedBy>
  <cp:revision>1</cp:revision>
  <dcterms:modified xsi:type="dcterms:W3CDTF">2025-11-02T18:33:39Z</dcterms:modified>
</cp:coreProperties>
</file>